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Proxima Nova" panose="02000506030000020004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65" d="100"/>
          <a:sy n="165" d="100"/>
        </p:scale>
        <p:origin x="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buSzPts val="14000"/>
              <a:buNone/>
              <a:defRPr sz="14000" b="1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s.ucr.edu/~eamonn/MatrixProfile.html" TargetMode="External"/><Relationship Id="rId3" Type="http://schemas.openxmlformats.org/officeDocument/2006/relationships/hyperlink" Target="http://www.cs.ucr.edu/~eamonn/SAX.htm" TargetMode="External"/><Relationship Id="rId7" Type="http://schemas.openxmlformats.org/officeDocument/2006/relationships/hyperlink" Target="https://jmotif.github.io/sax-vsm_site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kaggle.com/borismarjanovic/price-volume-data-for-all-us-stocks-etfs" TargetMode="External"/><Relationship Id="rId5" Type="http://schemas.openxmlformats.org/officeDocument/2006/relationships/hyperlink" Target="http://brandonrose.org/clustering" TargetMode="External"/><Relationship Id="rId10" Type="http://schemas.openxmlformats.org/officeDocument/2006/relationships/hyperlink" Target="http://perso.eleves.ens-rennes.fr/~xshan192/doc/time_series.pdf" TargetMode="External"/><Relationship Id="rId4" Type="http://schemas.openxmlformats.org/officeDocument/2006/relationships/hyperlink" Target="https://github.com/dolaameng/pysax" TargetMode="External"/><Relationship Id="rId9" Type="http://schemas.openxmlformats.org/officeDocument/2006/relationships/hyperlink" Target="http://tslearn.readthedocs.io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311700" y="897450"/>
            <a:ext cx="8520600" cy="2215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/>
              <a:t>Time Series Clustering Exploration 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3600"/>
              <a:t>with DTW and SAX</a:t>
            </a:r>
          </a:p>
          <a:p>
            <a:pPr marL="0" lvl="0" indent="0">
              <a:spcBef>
                <a:spcPts val="0"/>
              </a:spcBef>
              <a:buNone/>
            </a:pPr>
            <a:endParaRPr sz="2400"/>
          </a:p>
          <a:p>
            <a:pPr marL="0" lvl="0" indent="0">
              <a:spcBef>
                <a:spcPts val="0"/>
              </a:spcBef>
              <a:buNone/>
            </a:pPr>
            <a:r>
              <a:rPr lang="en" sz="2400"/>
              <a:t>Final Project</a:t>
            </a:r>
          </a:p>
          <a:p>
            <a:pPr marL="0" lvl="0" indent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311700" y="33408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2400"/>
              <a:t>Srini Katakam and Jonathan McNutt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 rtl="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 is SAX?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b="1"/>
              <a:t>S</a:t>
            </a:r>
            <a:r>
              <a:rPr lang="en"/>
              <a:t>ymbolic </a:t>
            </a:r>
            <a:r>
              <a:rPr lang="en" b="1"/>
              <a:t>A</a:t>
            </a:r>
            <a:r>
              <a:rPr lang="en"/>
              <a:t>ggregation Appro</a:t>
            </a:r>
            <a:r>
              <a:rPr lang="en" b="1"/>
              <a:t>X</a:t>
            </a:r>
            <a:r>
              <a:rPr lang="en"/>
              <a:t>imation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  <a:highlight>
                  <a:srgbClr val="FFFFFF"/>
                </a:highlight>
              </a:rPr>
              <a:t>Algorithm to transform an input time series into a strings.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  <a:highlight>
                  <a:srgbClr val="FFFFFF"/>
                </a:highlight>
              </a:rPr>
              <a:t>Reduces the dimensionality</a:t>
            </a:r>
          </a:p>
          <a:p>
            <a:pPr marL="457200" lvl="0" indent="-342900" rtl="0">
              <a:spcBef>
                <a:spcPts val="0"/>
              </a:spcBef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  <a:highlight>
                  <a:srgbClr val="FFFFFF"/>
                </a:highlight>
              </a:rPr>
              <a:t>Approximates to lower bounding of Euclidean Distance</a:t>
            </a:r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8463" y="2902000"/>
            <a:ext cx="3933825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How to obtain SAX?</a:t>
            </a:r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1050" b="1">
                <a:solidFill>
                  <a:srgbClr val="666666"/>
                </a:solidFill>
                <a:highlight>
                  <a:srgbClr val="FFFFFF"/>
                </a:highlight>
              </a:rPr>
              <a:t>Step 1</a:t>
            </a:r>
            <a:r>
              <a:rPr lang="en" sz="1050">
                <a:solidFill>
                  <a:srgbClr val="666666"/>
                </a:solidFill>
                <a:highlight>
                  <a:srgbClr val="FFFFFF"/>
                </a:highlight>
              </a:rPr>
              <a:t>: Reduce the dimensionality by PAA (</a:t>
            </a:r>
            <a:r>
              <a:rPr lang="en" sz="1050" b="1">
                <a:solidFill>
                  <a:srgbClr val="666666"/>
                </a:solidFill>
                <a:highlight>
                  <a:srgbClr val="FFFFFF"/>
                </a:highlight>
              </a:rPr>
              <a:t>P</a:t>
            </a:r>
            <a:r>
              <a:rPr lang="en" sz="1050">
                <a:solidFill>
                  <a:srgbClr val="666666"/>
                </a:solidFill>
                <a:highlight>
                  <a:srgbClr val="FFFFFF"/>
                </a:highlight>
              </a:rPr>
              <a:t>iecewise </a:t>
            </a:r>
            <a:r>
              <a:rPr lang="en" sz="1050" b="1">
                <a:solidFill>
                  <a:srgbClr val="666666"/>
                </a:solidFill>
                <a:highlight>
                  <a:srgbClr val="FFFFFF"/>
                </a:highlight>
              </a:rPr>
              <a:t>A</a:t>
            </a:r>
            <a:r>
              <a:rPr lang="en" sz="1050">
                <a:solidFill>
                  <a:srgbClr val="666666"/>
                </a:solidFill>
                <a:highlight>
                  <a:srgbClr val="FFFFFF"/>
                </a:highlight>
              </a:rPr>
              <a:t>ggregate </a:t>
            </a:r>
            <a:r>
              <a:rPr lang="en" sz="1050" b="1">
                <a:solidFill>
                  <a:srgbClr val="666666"/>
                </a:solidFill>
                <a:highlight>
                  <a:srgbClr val="FFFFFF"/>
                </a:highlight>
              </a:rPr>
              <a:t>A</a:t>
            </a:r>
            <a:r>
              <a:rPr lang="en" sz="1050">
                <a:solidFill>
                  <a:srgbClr val="666666"/>
                </a:solidFill>
                <a:highlight>
                  <a:srgbClr val="FFFFFF"/>
                </a:highlight>
              </a:rPr>
              <a:t>pproximation)</a:t>
            </a:r>
          </a:p>
          <a:p>
            <a:pPr marL="0" lvl="0" indent="0">
              <a:spcBef>
                <a:spcPts val="0"/>
              </a:spcBef>
              <a:buNone/>
            </a:pPr>
            <a:endParaRPr sz="105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0"/>
              </a:spcBef>
              <a:buNone/>
            </a:pPr>
            <a:endParaRPr sz="105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05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050" b="1">
                <a:solidFill>
                  <a:srgbClr val="666666"/>
                </a:solidFill>
                <a:highlight>
                  <a:srgbClr val="FFFFFF"/>
                </a:highlight>
              </a:rPr>
              <a:t>Step 2</a:t>
            </a:r>
            <a:r>
              <a:rPr lang="en" sz="1050">
                <a:solidFill>
                  <a:srgbClr val="666666"/>
                </a:solidFill>
                <a:highlight>
                  <a:srgbClr val="FFFFFF"/>
                </a:highlight>
              </a:rPr>
              <a:t>: Normalize the PAA’ed time series to have a Gaussian Distribution and determine cut-points that will produce a equal-sized areas under normal curve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1050" b="1">
                <a:solidFill>
                  <a:srgbClr val="666666"/>
                </a:solidFill>
                <a:highlight>
                  <a:srgbClr val="FFFFFF"/>
                </a:highlight>
              </a:rPr>
              <a:t>Step 3</a:t>
            </a:r>
            <a:r>
              <a:rPr lang="en" sz="1050">
                <a:solidFill>
                  <a:srgbClr val="666666"/>
                </a:solidFill>
                <a:highlight>
                  <a:srgbClr val="FFFFFF"/>
                </a:highlight>
              </a:rPr>
              <a:t>: Assign alphabets to the above areas and the corresponding time series resulting in string representation, ex: </a:t>
            </a:r>
            <a:r>
              <a:rPr lang="en" sz="1050" b="1">
                <a:solidFill>
                  <a:srgbClr val="666666"/>
                </a:solidFill>
                <a:highlight>
                  <a:srgbClr val="FFFFFF"/>
                </a:highlight>
              </a:rPr>
              <a:t>baabccba</a:t>
            </a:r>
          </a:p>
          <a:p>
            <a:pPr marL="0" lvl="0" indent="0">
              <a:spcBef>
                <a:spcPts val="0"/>
              </a:spcBef>
              <a:buNone/>
            </a:pPr>
            <a:endParaRPr sz="105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050">
                <a:solidFill>
                  <a:srgbClr val="666666"/>
                </a:solidFill>
                <a:highlight>
                  <a:srgbClr val="FFFFFF"/>
                </a:highlight>
              </a:rPr>
              <a:t>We used pysax</a:t>
            </a:r>
            <a:r>
              <a:rPr lang="en" sz="1050" baseline="30000">
                <a:solidFill>
                  <a:srgbClr val="666666"/>
                </a:solidFill>
                <a:highlight>
                  <a:srgbClr val="FFFFFF"/>
                </a:highlight>
              </a:rPr>
              <a:t>2</a:t>
            </a:r>
            <a:r>
              <a:rPr lang="en" sz="1050">
                <a:solidFill>
                  <a:srgbClr val="666666"/>
                </a:solidFill>
                <a:highlight>
                  <a:srgbClr val="FFFFFF"/>
                </a:highlight>
              </a:rPr>
              <a:t>, a python implementation of SAX which has functions for all the above steps.</a:t>
            </a:r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27350"/>
            <a:ext cx="7201051" cy="97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Clustering using K-means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Each time series is converted into list of words called Bag of words.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then convert these Bag of words to TF-IDF vectors and perform clustering using K-Means with K=15.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Later we convert the distance matrix into a 2D array using Multidimensional scaling.</a:t>
            </a:r>
          </a:p>
          <a:p>
            <a:pPr marL="457200" lvl="0" indent="-342900">
              <a:spcBef>
                <a:spcPts val="0"/>
              </a:spcBef>
              <a:buSzPts val="1800"/>
              <a:buChar char="-"/>
            </a:pPr>
            <a:r>
              <a:rPr lang="en"/>
              <a:t>Visualizing the plots.</a:t>
            </a:r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6713" y="2818463"/>
            <a:ext cx="4314825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Visualization of entire dataset (~7000+ stocks)</a:t>
            </a:r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700" y="1143488"/>
            <a:ext cx="5855273" cy="343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Visualization of partial dataset (~1000 stocks)</a:t>
            </a:r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4400" y="1152475"/>
            <a:ext cx="5847701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Conclusions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2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DTW has been the standard due to its flexibility and accuracy but is computationally expensive.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DTW clustering results improved with more stocks data.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SAX approach is faster, was able to process entire dataset within couple of mins (depending on window size and stride - hyper parameters). 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Because of the approximation, we could lose some valuable info but the performance is the key with SAX approach.</a:t>
            </a:r>
          </a:p>
          <a:p>
            <a:pPr marL="457200" lvl="0" indent="-342900" rtl="0">
              <a:spcBef>
                <a:spcPts val="0"/>
              </a:spcBef>
              <a:buSzPts val="1800"/>
              <a:buChar char="-"/>
            </a:pPr>
            <a:r>
              <a:rPr lang="en"/>
              <a:t>Another approach that we wanted to try was Matrix Profile which is more recent algorithm and very efficient way of finding motifs and anomalies in time series. 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References</a:t>
            </a:r>
          </a:p>
        </p:txBody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http://www.cs.ucr.edu/~eamonn/SAX.htm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https://github.com/dolaameng/pysax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5"/>
              </a:rPr>
              <a:t>http://brandonrose.org/clustering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https://www.kaggle.com/borismarjanovic/price-volume-data-for-all-us-stocks-etfs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https://jmotif.github.io/sax-vsm_site/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8"/>
              </a:rPr>
              <a:t>http://www.cs.ucr.edu/~eamonn/MatrixProfile.html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9"/>
              </a:rPr>
              <a:t>http://tslearn.readthedocs.io</a:t>
            </a:r>
          </a:p>
          <a:p>
            <a:pPr marL="457200" lvl="0" indent="-342900" rtl="0">
              <a:spcBef>
                <a:spcPts val="0"/>
              </a:spcBef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10"/>
              </a:rPr>
              <a:t>http://perso.eleves.ens-rennes.fr/~xshan192/doc/time_series.pdf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1530900" y="420950"/>
            <a:ext cx="39477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Agenda</a:t>
            </a:r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1530900" y="1152475"/>
            <a:ext cx="3567600" cy="2322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Introduction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Preprocessing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K-means clustering DTW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K-means clustering SAX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Conclusions</a:t>
            </a:r>
          </a:p>
          <a:p>
            <a:pPr marL="457200" lvl="0" indent="-342900" rtl="0">
              <a:spcBef>
                <a:spcPts val="0"/>
              </a:spcBef>
              <a:buSzPts val="1800"/>
              <a:buAutoNum type="arabicPeriod"/>
            </a:pPr>
            <a:r>
              <a:rPr lang="en"/>
              <a:t>Future research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Introduction</a:t>
            </a: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Time series clustering is not trivial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distance metric should be used?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to assess the results?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can DTW K-means be done faster (quadratic time)?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Could stocks be grouped together in a new/better way through time series clustering (as opposed to expert humans) and gain a competitive edge over the market?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will try to approach this problem by using a different algorithm called SAX. </a:t>
            </a:r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"/>
              <a:t>We will use TF-IDF to determine the importance of symbols in a time series and later perform K-Means cluster.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Preprocessing the Kaggle stocks data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037200" cy="3447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Took daily close prices of almost 7,000 stocks from 2012-2016 (roughly 1,300 trading days) from a Kaggle dataset</a:t>
            </a:r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en"/>
              <a:t>Cleaned data by backfilling null values (where a stock did not yet exist, perhaps)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891" y="1152475"/>
            <a:ext cx="5147710" cy="344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K-means clustering: DTW vs Euclidean distance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Tslearn</a:t>
            </a:r>
            <a:r>
              <a:rPr lang="en" baseline="30000"/>
              <a:t>7</a:t>
            </a:r>
            <a:r>
              <a:rPr lang="en"/>
              <a:t> package further processing: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Transposed the data frame and converted to a matrix 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Transformed the time series within the matrix using a scaler with mean of 0 and standard deviation of 1</a:t>
            </a:r>
          </a:p>
          <a:p>
            <a:pPr marL="914400" lvl="1" indent="-342900" rtl="0">
              <a:spcBef>
                <a:spcPts val="0"/>
              </a:spcBef>
              <a:buSzPts val="1800"/>
              <a:buChar char="○"/>
            </a:pPr>
            <a:r>
              <a:rPr lang="en" sz="1800"/>
              <a:t>The tslearn package also converts the 2-D matrix into a 3-D array (</a:t>
            </a:r>
            <a:r>
              <a:rPr lang="en" sz="1800" i="1"/>
              <a:t>n, s, d</a:t>
            </a:r>
            <a:r>
              <a:rPr lang="en" sz="1800"/>
              <a:t>), where </a:t>
            </a:r>
            <a:r>
              <a:rPr lang="en" sz="1800" i="1"/>
              <a:t>n </a:t>
            </a:r>
            <a:r>
              <a:rPr lang="en" sz="1800"/>
              <a:t>is the number of time series, </a:t>
            </a:r>
            <a:r>
              <a:rPr lang="en" sz="1800" i="1"/>
              <a:t>s</a:t>
            </a:r>
            <a:r>
              <a:rPr lang="en" sz="1800"/>
              <a:t> is the size of the time series, and </a:t>
            </a:r>
            <a:r>
              <a:rPr lang="en" sz="1800" i="1"/>
              <a:t>d</a:t>
            </a:r>
            <a:r>
              <a:rPr lang="en" sz="1800"/>
              <a:t> is the number of features, or dimensions of the time series.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K-means clustering: DTW vs Euclidean distance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Ran </a:t>
            </a:r>
            <a:r>
              <a:rPr lang="en" dirty="0" err="1"/>
              <a:t>tslearn</a:t>
            </a:r>
            <a:r>
              <a:rPr lang="en" dirty="0"/>
              <a:t> function ‘</a:t>
            </a:r>
            <a:r>
              <a:rPr lang="en" dirty="0" err="1"/>
              <a:t>TimeSeriesKMeans</a:t>
            </a:r>
            <a:r>
              <a:rPr lang="en" dirty="0"/>
              <a:t>’ with 3 different distance metrics: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Dynamic Time Warping Barycenter Average (DBA)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‘Soft’ DTW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Euclidean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Observations: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DBA DTW did not finish after several hours so we stopped it.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‘Soft’ DTW also took nearly an hour to complete.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Euclidean was very fast but can only compare same-size time series.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We decided to reduce the size to only 1 year and number of stocks to 100 and 500.</a:t>
            </a:r>
          </a:p>
          <a:p>
            <a:pPr marL="914400" lvl="1" indent="-342900" rtl="0">
              <a:spcBef>
                <a:spcPts val="0"/>
              </a:spcBef>
              <a:buSzPts val="1800"/>
              <a:buChar char="○"/>
            </a:pPr>
            <a:r>
              <a:rPr lang="en" sz="1800" dirty="0"/>
              <a:t>We tried clustering with different hyperparameters and compared results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Euclidean distance K-means clustering</a:t>
            </a:r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163800" cy="362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Left - 100 stocks from 2016 K-means euclidean</a:t>
            </a:r>
          </a:p>
          <a:p>
            <a:pPr marL="457200" lvl="0" indent="-342900">
              <a:spcBef>
                <a:spcPts val="0"/>
              </a:spcBef>
              <a:buSzPts val="1800"/>
              <a:buAutoNum type="arabicPeriod"/>
            </a:pPr>
            <a:r>
              <a:rPr lang="en"/>
              <a:t>Right - 500 stocks from 2017 K-means euclidean</a:t>
            </a:r>
          </a:p>
        </p:txBody>
      </p:sp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7900" y="1170125"/>
            <a:ext cx="2440222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8847" y="1170125"/>
            <a:ext cx="238150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DTW Barycenter Average (DBA) K-means clustering</a:t>
            </a:r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712600" cy="3399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Left - DBA DTW k-means 100 stocks from 2016</a:t>
            </a:r>
          </a:p>
          <a:p>
            <a:pPr marL="457200" lvl="0" indent="-342900">
              <a:spcBef>
                <a:spcPts val="0"/>
              </a:spcBef>
              <a:buSzPts val="1800"/>
              <a:buAutoNum type="arabicPeriod"/>
            </a:pPr>
            <a:r>
              <a:rPr lang="en"/>
              <a:t>Right - DBA DTW k-means 500 stocks from 2017</a:t>
            </a:r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6700" y="1170125"/>
            <a:ext cx="2372189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1289" y="1170125"/>
            <a:ext cx="234188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Soft-DTW K-means clustering</a:t>
            </a:r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67200"/>
            <a:ext cx="2870681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9800" y="1106800"/>
            <a:ext cx="3998325" cy="366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159325" y="1106800"/>
            <a:ext cx="2544900" cy="1545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Left - 500 stocks from 2017</a:t>
            </a:r>
          </a:p>
          <a:p>
            <a:pPr marL="457200" lvl="0" indent="-342900" rtl="0">
              <a:spcBef>
                <a:spcPts val="0"/>
              </a:spcBef>
              <a:buSzPts val="1800"/>
              <a:buAutoNum type="arabicPeriod"/>
            </a:pPr>
            <a:r>
              <a:rPr lang="en"/>
              <a:t>Right - 100 stocks from 2016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798</Words>
  <Application>Microsoft Macintosh PowerPoint</Application>
  <PresentationFormat>On-screen Show (16:9)</PresentationFormat>
  <Paragraphs>84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Proxima Nova</vt:lpstr>
      <vt:lpstr>Arial</vt:lpstr>
      <vt:lpstr>Spearmint</vt:lpstr>
      <vt:lpstr>Time Series Clustering Exploration  with DTW and SAX  Final Project </vt:lpstr>
      <vt:lpstr>Agenda</vt:lpstr>
      <vt:lpstr>Introduction</vt:lpstr>
      <vt:lpstr>Preprocessing the Kaggle stocks data</vt:lpstr>
      <vt:lpstr>K-means clustering: DTW vs Euclidean distance</vt:lpstr>
      <vt:lpstr>K-means clustering: DTW vs Euclidean distance </vt:lpstr>
      <vt:lpstr>Euclidean distance K-means clustering</vt:lpstr>
      <vt:lpstr>DTW Barycenter Average (DBA) K-means clustering</vt:lpstr>
      <vt:lpstr>Soft-DTW K-means clustering</vt:lpstr>
      <vt:lpstr>What is SAX?</vt:lpstr>
      <vt:lpstr>How to obtain SAX?</vt:lpstr>
      <vt:lpstr>Clustering using K-means</vt:lpstr>
      <vt:lpstr>Visualization of entire dataset (~7000+ stocks)</vt:lpstr>
      <vt:lpstr>Visualization of partial dataset (~1000 stocks)</vt:lpstr>
      <vt:lpstr>Conclusions</vt:lpstr>
      <vt:lpstr>References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Series Clustering Exploration  with DTW and SAX  Final Project </dc:title>
  <cp:lastModifiedBy>Jennifer McNutt</cp:lastModifiedBy>
  <cp:revision>1</cp:revision>
  <dcterms:modified xsi:type="dcterms:W3CDTF">2019-02-17T22:50:46Z</dcterms:modified>
</cp:coreProperties>
</file>